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4" r:id="rId4"/>
  </p:sldIdLst>
  <p:sldSz cx="6858000" cy="9144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2448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BDA5-74A8-4636-BD9F-155B232903CC}" type="datetimeFigureOut">
              <a:rPr lang="en-US" smtClean="0"/>
              <a:t>4/1/14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E121-8941-4CA1-A283-77F8D846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187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BDA5-74A8-4636-BD9F-155B232903CC}" type="datetimeFigureOut">
              <a:rPr lang="en-US" smtClean="0"/>
              <a:t>4/1/14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E121-8941-4CA1-A283-77F8D846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BDA5-74A8-4636-BD9F-155B232903CC}" type="datetimeFigureOut">
              <a:rPr lang="en-US" smtClean="0"/>
              <a:t>4/1/14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E121-8941-4CA1-A283-77F8D846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370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BDA5-74A8-4636-BD9F-155B232903CC}" type="datetimeFigureOut">
              <a:rPr lang="en-US" smtClean="0"/>
              <a:t>4/1/14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E121-8941-4CA1-A283-77F8D846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257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BDA5-74A8-4636-BD9F-155B232903CC}" type="datetimeFigureOut">
              <a:rPr lang="en-US" smtClean="0"/>
              <a:t>4/1/14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E121-8941-4CA1-A283-77F8D846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38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BDA5-74A8-4636-BD9F-155B232903CC}" type="datetimeFigureOut">
              <a:rPr lang="en-US" smtClean="0"/>
              <a:t>4/1/14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E121-8941-4CA1-A283-77F8D846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117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BDA5-74A8-4636-BD9F-155B232903CC}" type="datetimeFigureOut">
              <a:rPr lang="en-US" smtClean="0"/>
              <a:t>4/1/14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E121-8941-4CA1-A283-77F8D846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586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BDA5-74A8-4636-BD9F-155B232903CC}" type="datetimeFigureOut">
              <a:rPr lang="en-US" smtClean="0"/>
              <a:t>4/1/14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E121-8941-4CA1-A283-77F8D846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43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BDA5-74A8-4636-BD9F-155B232903CC}" type="datetimeFigureOut">
              <a:rPr lang="en-US" smtClean="0"/>
              <a:t>4/1/14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E121-8941-4CA1-A283-77F8D846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40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BDA5-74A8-4636-BD9F-155B232903CC}" type="datetimeFigureOut">
              <a:rPr lang="en-US" smtClean="0"/>
              <a:t>4/1/14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E121-8941-4CA1-A283-77F8D846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943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BDA5-74A8-4636-BD9F-155B232903CC}" type="datetimeFigureOut">
              <a:rPr lang="en-US" smtClean="0"/>
              <a:t>4/1/14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E121-8941-4CA1-A283-77F8D846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12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ABDA5-74A8-4636-BD9F-155B232903CC}" type="datetimeFigureOut">
              <a:rPr lang="en-US" smtClean="0"/>
              <a:t>4/1/14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9E121-8941-4CA1-A283-77F8D846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1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229600"/>
            <a:ext cx="6858000" cy="762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8382000"/>
            <a:ext cx="6858000" cy="228600"/>
          </a:xfrm>
          <a:prstGeom prst="rect">
            <a:avLst/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 lifetime of excellence begins at Arête Schools.</a:t>
            </a:r>
            <a:endParaRPr lang="en-US" sz="1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6699" y="8686800"/>
            <a:ext cx="6858000" cy="762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7752" y="7949220"/>
            <a:ext cx="2061182" cy="109416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1901" y="184048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Arête Collaboration Summit</a:t>
            </a:r>
          </a:p>
          <a:p>
            <a:pPr algn="ctr"/>
            <a:r>
              <a:rPr lang="en-US" sz="14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“Excellence is never achieved in isolation.”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781370"/>
              </p:ext>
            </p:extLst>
          </p:nvPr>
        </p:nvGraphicFramePr>
        <p:xfrm>
          <a:off x="221901" y="914400"/>
          <a:ext cx="6483699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1233"/>
                <a:gridCol w="2161233"/>
                <a:gridCol w="2161233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Date:</a:t>
                      </a:r>
                      <a:endParaRPr lang="en-US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Participants</a:t>
                      </a:r>
                      <a:endParaRPr lang="en-US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Location</a:t>
                      </a:r>
                      <a:endParaRPr lang="en-US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April 14, 2014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Arête School Educators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Pangborn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Elementary School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384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Arête Collaboration Summit Goals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3840">
                <a:tc gridSpan="3">
                  <a:txBody>
                    <a:bodyPr/>
                    <a:lstStyle/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Collaborate across</a:t>
                      </a:r>
                      <a:r>
                        <a:rPr lang="en-US" sz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Arête Schools, learning with and from one another.</a:t>
                      </a: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US" sz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“Tune” Common Core State Standard aligned performance-based learning experiences.</a:t>
                      </a: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US" sz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Maximize expertise, knowledge, time, and resources.</a:t>
                      </a: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US" sz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Personalize professional learning.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3840">
                <a:tc gridSpan="3"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Rationale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84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</a:rPr>
                        <a:t>Arête Schools emphasize</a:t>
                      </a:r>
                      <a:r>
                        <a:rPr lang="en-US" sz="1200" baseline="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</a:rPr>
                        <a:t>the importance of educators</a:t>
                      </a:r>
                      <a:r>
                        <a:rPr lang="en-US" sz="1200" baseline="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</a:rPr>
                        <a:t>developing a depth of knowledge of the CCSS.  There is power in collaboration!   Arête educators  strive to</a:t>
                      </a:r>
                      <a:r>
                        <a:rPr lang="en-US" sz="1200" baseline="0" dirty="0" smtClean="0">
                          <a:effectLst/>
                          <a:latin typeface="Times New Roman"/>
                          <a:ea typeface="Calibri"/>
                        </a:rPr>
                        <a:t> ensure all students achieve success with CCSS and recognize that achievement of this goal requires collaboration. 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</a:rPr>
                        <a:t>The morning will be dedicated to meeting in common grade-level groups across multiple schools to “tune” performance-based learning experiences.  The afternoon will offer choice and leadership opportunities to teachers as they engage in an “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Calibri"/>
                        </a:rPr>
                        <a:t>Edcamp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</a:rPr>
                        <a:t>” approach to professional learning.</a:t>
                      </a:r>
                      <a:endParaRPr lang="en-US" sz="1200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84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What to bring: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840"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A CCSS aligned assessment created with your grade level after unpacking standards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The unpacked standard document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An open mind ~ ready to give and receive feedback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Ideas for professional development topics of interest to you 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An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iPad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 or lap top is optional, but may be beneficial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083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229600"/>
            <a:ext cx="6858000" cy="762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8382000"/>
            <a:ext cx="6858000" cy="228600"/>
          </a:xfrm>
          <a:prstGeom prst="rect">
            <a:avLst/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 lifetime of excellence begins at Arête Schools.</a:t>
            </a:r>
            <a:endParaRPr lang="en-US" sz="1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6699" y="8686800"/>
            <a:ext cx="6858000" cy="762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7752" y="7949220"/>
            <a:ext cx="2061182" cy="109416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1901" y="184048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Arête Collaboration Summit</a:t>
            </a:r>
          </a:p>
          <a:p>
            <a:pPr algn="ctr"/>
            <a:r>
              <a:rPr lang="en-US" sz="14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“Excellence is never achieved in isolation.”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398825"/>
              </p:ext>
            </p:extLst>
          </p:nvPr>
        </p:nvGraphicFramePr>
        <p:xfrm>
          <a:off x="221901" y="914400"/>
          <a:ext cx="6483699" cy="5946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499"/>
                <a:gridCol w="3581400"/>
                <a:gridCol w="1447800"/>
              </a:tblGrid>
              <a:tr h="30480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Agenda</a:t>
                      </a:r>
                      <a:endParaRPr lang="en-US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Action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Anticipated Outcomes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Notes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Welcome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8:00-8:30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Dr. 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Markoe</a:t>
                      </a:r>
                      <a:endParaRPr lang="en-US" sz="12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Dr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Mary Helen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Spiri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2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Set 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Norms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Review “Tuning”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Protocol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Edcamp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Teacher Leaders describe the “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Edcamp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” approach.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Teachers post session ideas on board.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“Tune”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CCSS Aligned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performance-based learning experiences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8:45-10:45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Break out into grade level groups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Form groups of 5 or 6 (representing different schools)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Engage in “Tuning” protocol</a:t>
                      </a:r>
                    </a:p>
                    <a:p>
                      <a:pPr marL="742950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Teachers share a CCSS aligned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performance-based</a:t>
                      </a:r>
                      <a:r>
                        <a:rPr lang="en-US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learning experience.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42950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Colleagues provide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feedback.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42950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Teachers adjust/refine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performance-based</a:t>
                      </a:r>
                      <a:r>
                        <a:rPr lang="en-US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learning experience.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42950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All teachers leave with 4 to 5 “new”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performance-based</a:t>
                      </a:r>
                      <a:r>
                        <a:rPr lang="en-US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learning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ideas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Reflect on process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Reflect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10:45-11:15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Meet in School Groups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Reflect on learning from colleagues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Lunch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11:15-12:30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On your own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Edcamp</a:t>
                      </a:r>
                      <a:endParaRPr lang="en-US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12:30-2:30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Engage in personalized professional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learning.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Reflection &amp;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Feedback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2:30-3:00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Teachers complete Google Form survey to reflect on the day and provide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feedback.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986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229600"/>
            <a:ext cx="6858000" cy="762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8382000"/>
            <a:ext cx="6858000" cy="228600"/>
          </a:xfrm>
          <a:prstGeom prst="rect">
            <a:avLst/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 lifetime of excellence begins at Arête Schools.</a:t>
            </a:r>
            <a:endParaRPr lang="en-US" sz="1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6699" y="8686800"/>
            <a:ext cx="6858000" cy="762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7752" y="7949220"/>
            <a:ext cx="2061182" cy="109416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1901" y="184048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Arête Collaboration Summit</a:t>
            </a:r>
          </a:p>
          <a:p>
            <a:pPr algn="ctr"/>
            <a:r>
              <a:rPr lang="en-US" sz="14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“Excellence is never achieved in isolation.”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980965"/>
              </p:ext>
            </p:extLst>
          </p:nvPr>
        </p:nvGraphicFramePr>
        <p:xfrm>
          <a:off x="152400" y="685800"/>
          <a:ext cx="6483699" cy="7307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7299"/>
                <a:gridCol w="5486400"/>
              </a:tblGrid>
              <a:tr h="3048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Tuning Protocol</a:t>
                      </a:r>
                      <a:endParaRPr lang="en-US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>
                          <a:latin typeface="Times New Roman" pitchFamily="18" charset="0"/>
                          <a:cs typeface="Times New Roman" pitchFamily="18" charset="0"/>
                        </a:rPr>
                        <a:t>Time</a:t>
                      </a:r>
                      <a:endParaRPr lang="en-US" sz="11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>
                          <a:latin typeface="Times New Roman" pitchFamily="18" charset="0"/>
                          <a:cs typeface="Times New Roman" pitchFamily="18" charset="0"/>
                        </a:rPr>
                        <a:t>Tuning a CCSS aligned</a:t>
                      </a:r>
                      <a:r>
                        <a:rPr lang="en-US" sz="11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performance-based learning experience</a:t>
                      </a:r>
                      <a:endParaRPr lang="en-US" sz="11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1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minutes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1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Presenter</a:t>
                      </a:r>
                      <a:r>
                        <a:rPr lang="en-US" sz="115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describes the assessment.  </a:t>
                      </a:r>
                    </a:p>
                    <a:p>
                      <a:pPr marL="171450" marR="0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15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Sharing could include:</a:t>
                      </a:r>
                    </a:p>
                    <a:p>
                      <a:pPr marL="628650" marR="0" lvl="1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15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Standards being assessed</a:t>
                      </a:r>
                    </a:p>
                    <a:p>
                      <a:pPr marL="628650" marR="0" lvl="1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15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Unpacked standards document</a:t>
                      </a:r>
                    </a:p>
                    <a:p>
                      <a:pPr marL="628650" marR="0" lvl="1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1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Supporting materials</a:t>
                      </a:r>
                    </a:p>
                    <a:p>
                      <a:pPr marL="628650" marR="0" lvl="1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1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Student artifacts (if the assessment has been given)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1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minute</a:t>
                      </a:r>
                      <a:endParaRPr lang="en-US" sz="11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1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Presenter</a:t>
                      </a:r>
                      <a:r>
                        <a:rPr lang="en-US" sz="115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shares his/her focus</a:t>
                      </a:r>
                    </a:p>
                    <a:p>
                      <a:pPr marL="171450" marR="0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15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Ideas could include, but are not limited to:</a:t>
                      </a:r>
                    </a:p>
                    <a:p>
                      <a:pPr marL="628650" marR="0" lvl="1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15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How can this assessment be more closely aligned to the standards?</a:t>
                      </a:r>
                    </a:p>
                    <a:p>
                      <a:pPr marL="628650" marR="0" lvl="1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15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How can this assessment be more rigorous?</a:t>
                      </a:r>
                    </a:p>
                    <a:p>
                      <a:pPr marL="628650" marR="0" lvl="1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15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How can this assessment be more PARCC-like?</a:t>
                      </a:r>
                    </a:p>
                    <a:p>
                      <a:pPr marL="628650" marR="0" lvl="1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15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How can this assessment be more differentiated?</a:t>
                      </a:r>
                    </a:p>
                    <a:p>
                      <a:pPr marL="628650" marR="0" lvl="1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15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How can this assessment be more performance-based?</a:t>
                      </a:r>
                      <a:endParaRPr lang="en-US" sz="11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1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minutes</a:t>
                      </a:r>
                      <a:endParaRPr lang="en-US" sz="11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1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Group members examine the performance-based</a:t>
                      </a:r>
                      <a:r>
                        <a:rPr lang="en-US" sz="115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learning experience/assessment</a:t>
                      </a:r>
                      <a:endParaRPr lang="en-US" sz="11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1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minutes</a:t>
                      </a:r>
                      <a:endParaRPr lang="en-US" sz="11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1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Group members ask clarifying</a:t>
                      </a:r>
                      <a:r>
                        <a:rPr lang="en-US" sz="115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questions</a:t>
                      </a:r>
                    </a:p>
                    <a:p>
                      <a:pPr marL="628650" marR="0" lvl="1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15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Simple questions of fact.</a:t>
                      </a:r>
                    </a:p>
                    <a:p>
                      <a:pPr marL="628650" marR="0" lvl="1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15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Ex. How much time did this task take?  What resources did the students have available for this task?</a:t>
                      </a:r>
                    </a:p>
                    <a:p>
                      <a:pPr marL="171450" marR="0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15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Group members ask probing questions</a:t>
                      </a:r>
                    </a:p>
                    <a:p>
                      <a:pPr marL="628650" marR="0" lvl="1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15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Intended to help the presenter think more deeply about the task presented</a:t>
                      </a:r>
                    </a:p>
                    <a:p>
                      <a:pPr marL="628650" marR="0" lvl="1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15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Sample starters…</a:t>
                      </a:r>
                    </a:p>
                    <a:p>
                      <a:pPr marL="1085850" marR="0" lvl="2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15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What’s another way you might…?</a:t>
                      </a:r>
                    </a:p>
                    <a:p>
                      <a:pPr marL="1085850" marR="0" lvl="2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15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What would it look like if…?</a:t>
                      </a:r>
                    </a:p>
                    <a:p>
                      <a:pPr marL="1085850" marR="0" lvl="2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15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What do you think would happen if…?</a:t>
                      </a:r>
                    </a:p>
                    <a:p>
                      <a:pPr marL="1085850" marR="0" lvl="2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15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How was… different from…?</a:t>
                      </a:r>
                    </a:p>
                    <a:p>
                      <a:pPr marL="1085850" marR="0" lvl="2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15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What sort of impact do you think…?</a:t>
                      </a:r>
                    </a:p>
                    <a:p>
                      <a:pPr marL="1085850" marR="0" lvl="2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15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What criteria did you use to…?</a:t>
                      </a:r>
                    </a:p>
                    <a:p>
                      <a:pPr marL="1085850" marR="0" lvl="2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15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What is the connection between… and…?</a:t>
                      </a:r>
                    </a:p>
                    <a:p>
                      <a:pPr marL="1085850" marR="0" lvl="2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15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What would have to change in order for…?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 minutes</a:t>
                      </a:r>
                      <a:endParaRPr lang="en-US" sz="11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1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Presenter slides back from the group</a:t>
                      </a:r>
                    </a:p>
                    <a:p>
                      <a:pPr marL="171450" marR="0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1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Group members discuss warm and cool</a:t>
                      </a:r>
                      <a:r>
                        <a:rPr lang="en-US" sz="115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feedback, based on the focus and information shared </a:t>
                      </a:r>
                      <a:endParaRPr lang="en-US" sz="11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minutes</a:t>
                      </a:r>
                      <a:endParaRPr lang="en-US" sz="11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1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Presenter joins the group to respond to the feedback and identify</a:t>
                      </a:r>
                      <a:r>
                        <a:rPr lang="en-US" sz="115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next steps</a:t>
                      </a:r>
                      <a:endParaRPr lang="en-US" sz="11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5001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1719</TotalTime>
  <Words>710</Words>
  <Application>Microsoft Macintosh PowerPoint</Application>
  <PresentationFormat>On-screen Show (4:3)</PresentationFormat>
  <Paragraphs>105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Washington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Markoe, Michael</dc:creator>
  <cp:lastModifiedBy>Carly Pumphrey</cp:lastModifiedBy>
  <cp:revision>37</cp:revision>
  <cp:lastPrinted>2014-03-31T11:50:54Z</cp:lastPrinted>
  <dcterms:modified xsi:type="dcterms:W3CDTF">2014-04-02T01:35:19Z</dcterms:modified>
</cp:coreProperties>
</file>